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20"/>
  </p:notesMasterIdLst>
  <p:sldIdLst>
    <p:sldId id="256" r:id="rId2"/>
    <p:sldId id="258" r:id="rId3"/>
    <p:sldId id="257" r:id="rId4"/>
    <p:sldId id="259" r:id="rId5"/>
    <p:sldId id="262" r:id="rId6"/>
    <p:sldId id="261" r:id="rId7"/>
    <p:sldId id="260" r:id="rId8"/>
    <p:sldId id="263" r:id="rId9"/>
    <p:sldId id="264" r:id="rId10"/>
    <p:sldId id="265" r:id="rId11"/>
    <p:sldId id="266" r:id="rId12"/>
    <p:sldId id="272" r:id="rId13"/>
    <p:sldId id="271" r:id="rId14"/>
    <p:sldId id="273" r:id="rId15"/>
    <p:sldId id="274" r:id="rId16"/>
    <p:sldId id="275" r:id="rId17"/>
    <p:sldId id="276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F00"/>
    <a:srgbClr val="FF0000"/>
    <a:srgbClr val="0F00FC"/>
    <a:srgbClr val="00FF06"/>
    <a:srgbClr val="004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2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B7F9E-A1C3-49A9-9E10-41E48F42B6EF}" type="datetimeFigureOut">
              <a:rPr lang="hr-HR" smtClean="0"/>
              <a:t>23.10.2024.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AADC4-D7B5-450A-9EF8-CC02CD338196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86581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32798-267A-4A65-B728-860D168520E9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93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57ED3-79A9-4245-8F0F-F984ABC9CDC0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794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31ACD-5387-45BD-B548-1DCDFB961638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1784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9952B-35CB-45F4-B445-93E96AE6AA9A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05448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C6A-72C5-452A-B645-74DCDF4F800D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55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06E91-FFF8-4AB3-8240-55376CB7D14E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812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5B90-9CB0-4409-89A2-DA39566333B9}" type="datetime1">
              <a:rPr lang="hr-HR" smtClean="0"/>
              <a:t>23.10.2024.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43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0C004-70F7-4C97-9947-702C175B2047}" type="datetime1">
              <a:rPr lang="hr-HR" smtClean="0"/>
              <a:t>23.10.2024.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47105-24BD-4206-BE09-6051D8DF5A30}" type="datetime1">
              <a:rPr lang="hr-HR" smtClean="0"/>
              <a:t>23.10.2024.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9115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EA9D767-858F-4EC9-ADD3-529928E56913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7220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151D8-37D8-4141-AE5C-976E3A606B5B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0347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0FF488-27A0-4035-9B9A-B8D9554714E0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01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FF00-34E4-F05B-4CF2-0A8B5E0036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School mapping in ESRI imagery</a:t>
            </a:r>
            <a:endParaRPr lang="hr-H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255326-AF42-6735-8CB8-9009BE9D7A18}"/>
              </a:ext>
            </a:extLst>
          </p:cNvPr>
          <p:cNvSpPr txBox="1">
            <a:spLocks/>
          </p:cNvSpPr>
          <p:nvPr/>
        </p:nvSpPr>
        <p:spPr>
          <a:xfrm>
            <a:off x="1097280" y="4325112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Andrija </a:t>
            </a:r>
            <a:r>
              <a:rPr lang="en-US" sz="2800" dirty="0" err="1"/>
              <a:t>Gorup</a:t>
            </a:r>
            <a:r>
              <a:rPr lang="en-US" sz="2800" dirty="0"/>
              <a:t>, Dominik </a:t>
            </a:r>
            <a:r>
              <a:rPr lang="en-US" sz="2800" dirty="0" err="1"/>
              <a:t>Jambrovi</a:t>
            </a:r>
            <a:r>
              <a:rPr lang="hr-HR" sz="2800" dirty="0"/>
              <a:t>ć, Marin Kačan, Siniša Šegvić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0AEFF77-6818-7F14-D523-83B7CA729C24}"/>
              </a:ext>
            </a:extLst>
          </p:cNvPr>
          <p:cNvSpPr txBox="1">
            <a:spLocks/>
          </p:cNvSpPr>
          <p:nvPr/>
        </p:nvSpPr>
        <p:spPr>
          <a:xfrm>
            <a:off x="1097280" y="5340096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2400" dirty="0"/>
              <a:t>October 24th, 2024</a:t>
            </a:r>
          </a:p>
        </p:txBody>
      </p:sp>
    </p:spTree>
    <p:extLst>
      <p:ext uri="{BB962C8B-B14F-4D97-AF65-F5344CB8AC3E}">
        <p14:creationId xmlns:p14="http://schemas.microsoft.com/office/powerpoint/2010/main" val="1011241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955EE-26EE-09A1-515C-82C270BBD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9BD3-B34D-0086-4363-07ACF9CB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512B3-F9B1-7D41-779B-C036C8E57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Schools are split into two clusters</a:t>
            </a:r>
          </a:p>
          <a:p>
            <a:pPr lvl="1"/>
            <a:r>
              <a:rPr lang="en-US" sz="2400" dirty="0"/>
              <a:t>For each cluster, calculate the corresponding </a:t>
            </a:r>
            <a:r>
              <a:rPr lang="en-US" sz="2400" b="1" dirty="0"/>
              <a:t>centroid</a:t>
            </a:r>
            <a:r>
              <a:rPr lang="en-US" sz="2400" dirty="0"/>
              <a:t> 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For each non-school (OSM Vietnam data), calculate the </a:t>
            </a:r>
            <a:r>
              <a:rPr lang="en-US" sz="2400" b="1" dirty="0"/>
              <a:t>Euclidean distance from both centroids</a:t>
            </a:r>
          </a:p>
          <a:p>
            <a:pPr marL="201168" lvl="1" indent="0">
              <a:buNone/>
            </a:pPr>
            <a:endParaRPr lang="en-US" sz="2400" dirty="0"/>
          </a:p>
          <a:p>
            <a:pPr lvl="1"/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ADDF3-7753-3328-6105-3C4755930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153" y="4673267"/>
            <a:ext cx="6039693" cy="628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2FAC5-A454-4187-1D02-A50EAE40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10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71145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F69D2-08FD-53D9-6CA0-6C11E13DC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06FA-3AD3-8DCE-CBB0-5BCEE308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3196-9005-0BA2-528E-B0F1BEF2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Convert distances to </a:t>
            </a:r>
            <a:r>
              <a:rPr lang="en-US" sz="2400" b="1" dirty="0"/>
              <a:t>probabilities of sampling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Sample non-schools for each cluster individually (</a:t>
            </a:r>
            <a:r>
              <a:rPr lang="en-US" sz="2400" b="1" dirty="0"/>
              <a:t>no repetition</a:t>
            </a:r>
            <a:r>
              <a:rPr lang="en-US" sz="2400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/>
              <p:nvPr/>
            </p:nvSpPr>
            <p:spPr>
              <a:xfrm>
                <a:off x="3733241" y="2836787"/>
                <a:ext cx="4725517" cy="5922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b="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den>
                    </m:f>
                  </m:oMath>
                </a14:m>
                <a:r>
                  <a:rPr lang="en-US" sz="2400" dirty="0"/>
                  <a:t>   ,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∗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−10</m:t>
                        </m:r>
                      </m:sup>
                    </m:sSup>
                  </m:oMath>
                </a14:m>
                <a:endParaRPr lang="hr-HR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3241" y="2836787"/>
                <a:ext cx="4725517" cy="592213"/>
              </a:xfrm>
              <a:prstGeom prst="rect">
                <a:avLst/>
              </a:prstGeom>
              <a:blipFill>
                <a:blip r:embed="rId2"/>
                <a:stretch>
                  <a:fillRect t="-2041" b="-6122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67F5E-309B-A94F-2E2C-444685B7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4178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5E9F0-9702-E0A2-CF6B-925424B9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E5E3E-7185-4CD1-129E-449593E5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96D5B-5B14-E931-1EEC-8CFCC46A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12</a:t>
            </a:fld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1F9E09-C1F9-A95F-68A2-06A9DA26D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062" y="1801090"/>
            <a:ext cx="5766835" cy="447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44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B42B-6DFD-DC50-EC08-9C1ED44D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8A23-9A76-2163-4DA3-3ACA60916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4B311-105F-B464-5470-4E19CFA7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13</a:t>
            </a:fld>
            <a:endParaRPr lang="hr-HR"/>
          </a:p>
        </p:txBody>
      </p:sp>
      <p:pic>
        <p:nvPicPr>
          <p:cNvPr id="9" name="Picture 8" descr="A graph with blue lines&#10;&#10;Description automatically generated">
            <a:extLst>
              <a:ext uri="{FF2B5EF4-FFF2-40B4-BE49-F238E27FC236}">
                <a16:creationId xmlns:a16="http://schemas.microsoft.com/office/drawing/2014/main" id="{3C7525D0-6F5B-7905-867F-744AE3133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21" y="1970123"/>
            <a:ext cx="5364480" cy="4023360"/>
          </a:xfrm>
          <a:prstGeom prst="rect">
            <a:avLst/>
          </a:prstGeom>
        </p:spPr>
      </p:pic>
      <p:pic>
        <p:nvPicPr>
          <p:cNvPr id="11" name="Picture 10" descr="A graph of a line&#10;&#10;Description automatically generated">
            <a:extLst>
              <a:ext uri="{FF2B5EF4-FFF2-40B4-BE49-F238E27FC236}">
                <a16:creationId xmlns:a16="http://schemas.microsoft.com/office/drawing/2014/main" id="{4101C24C-9E5B-C124-A1E9-293D369F0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499" y="1970123"/>
            <a:ext cx="5364480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4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A33FC-3F3C-B595-E415-8BC6C9211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B32B-3628-5D55-A4A0-F7E3FAE6B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2841F-A1E7-DA44-64A2-D1F832D8E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14</a:t>
            </a:fld>
            <a:endParaRPr lang="hr-HR"/>
          </a:p>
        </p:txBody>
      </p:sp>
      <p:pic>
        <p:nvPicPr>
          <p:cNvPr id="6" name="Picture 5" descr="A map of land with green dots&#10;&#10;Description automatically generated">
            <a:extLst>
              <a:ext uri="{FF2B5EF4-FFF2-40B4-BE49-F238E27FC236}">
                <a16:creationId xmlns:a16="http://schemas.microsoft.com/office/drawing/2014/main" id="{565AAC82-8AFA-F7E2-CE7A-74E44FC7D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651461" y="1893506"/>
            <a:ext cx="3398522" cy="3511365"/>
          </a:xfrm>
          <a:prstGeom prst="rect">
            <a:avLst/>
          </a:prstGeom>
        </p:spPr>
      </p:pic>
      <p:pic>
        <p:nvPicPr>
          <p:cNvPr id="7" name="Picture 6" descr="A map of land with green dots&#10;&#10;Description automatically generated">
            <a:extLst>
              <a:ext uri="{FF2B5EF4-FFF2-40B4-BE49-F238E27FC236}">
                <a16:creationId xmlns:a16="http://schemas.microsoft.com/office/drawing/2014/main" id="{33903E9B-8FD2-51F7-D82B-52FAC66DF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93"/>
          <a:stretch/>
        </p:blipFill>
        <p:spPr>
          <a:xfrm>
            <a:off x="7142017" y="1893001"/>
            <a:ext cx="3398522" cy="35118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6D6AE-715C-BED2-E9C8-C8881DDAD355}"/>
              </a:ext>
            </a:extLst>
          </p:cNvPr>
          <p:cNvSpPr txBox="1"/>
          <p:nvPr/>
        </p:nvSpPr>
        <p:spPr>
          <a:xfrm>
            <a:off x="1886881" y="5560512"/>
            <a:ext cx="306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-  South School Cluster</a:t>
            </a:r>
          </a:p>
          <a:p>
            <a:r>
              <a:rPr lang="en-US" dirty="0"/>
              <a:t> -  South Sampled Non-Schools</a:t>
            </a:r>
            <a:endParaRPr lang="hr-H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BB05B-32F1-A17A-87CC-64AE2D3D793B}"/>
              </a:ext>
            </a:extLst>
          </p:cNvPr>
          <p:cNvSpPr txBox="1"/>
          <p:nvPr/>
        </p:nvSpPr>
        <p:spPr>
          <a:xfrm>
            <a:off x="7423265" y="5560512"/>
            <a:ext cx="306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-  North School Cluster</a:t>
            </a:r>
          </a:p>
          <a:p>
            <a:r>
              <a:rPr lang="en-US" dirty="0"/>
              <a:t> -  North Sampled Non-Schools</a:t>
            </a:r>
            <a:endParaRPr lang="hr-H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213DDF-5B97-07B2-A31B-4308F363F99E}"/>
              </a:ext>
            </a:extLst>
          </p:cNvPr>
          <p:cNvSpPr/>
          <p:nvPr/>
        </p:nvSpPr>
        <p:spPr>
          <a:xfrm>
            <a:off x="1706881" y="5666004"/>
            <a:ext cx="180000" cy="18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7EF5D9-C46F-9A40-C755-87A736F6E217}"/>
              </a:ext>
            </a:extLst>
          </p:cNvPr>
          <p:cNvSpPr/>
          <p:nvPr/>
        </p:nvSpPr>
        <p:spPr>
          <a:xfrm>
            <a:off x="1706881" y="5912150"/>
            <a:ext cx="180000" cy="180000"/>
          </a:xfrm>
          <a:prstGeom prst="rect">
            <a:avLst/>
          </a:prstGeom>
          <a:solidFill>
            <a:srgbClr val="F5E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DF02B4-0E9B-B7EA-5D4F-D30299740432}"/>
              </a:ext>
            </a:extLst>
          </p:cNvPr>
          <p:cNvSpPr/>
          <p:nvPr/>
        </p:nvSpPr>
        <p:spPr>
          <a:xfrm>
            <a:off x="7243265" y="5666509"/>
            <a:ext cx="180000" cy="180000"/>
          </a:xfrm>
          <a:prstGeom prst="rect">
            <a:avLst/>
          </a:prstGeom>
          <a:solidFill>
            <a:srgbClr val="0F00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B959A6-F63B-B9C6-DAE5-FB1B0362A864}"/>
              </a:ext>
            </a:extLst>
          </p:cNvPr>
          <p:cNvSpPr/>
          <p:nvPr/>
        </p:nvSpPr>
        <p:spPr>
          <a:xfrm>
            <a:off x="7243265" y="5912655"/>
            <a:ext cx="180000" cy="180000"/>
          </a:xfrm>
          <a:prstGeom prst="rect">
            <a:avLst/>
          </a:prstGeom>
          <a:solidFill>
            <a:srgbClr val="00FF0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74629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0F9E8-0610-A2D9-9F1B-A43A3DD9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comparison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20D6D-ED5B-F2D1-69C6-145C6C4FD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Random non-school sampling</a:t>
            </a:r>
          </a:p>
          <a:p>
            <a:pPr lvl="2"/>
            <a:r>
              <a:rPr lang="en-US" sz="2000" b="1" dirty="0"/>
              <a:t>F1: 81.55%</a:t>
            </a:r>
          </a:p>
          <a:p>
            <a:pPr lvl="2"/>
            <a:r>
              <a:rPr lang="en-US" sz="2000" dirty="0"/>
              <a:t>P: 95.94%</a:t>
            </a:r>
          </a:p>
          <a:p>
            <a:pPr lvl="2"/>
            <a:r>
              <a:rPr lang="en-US" sz="2000" dirty="0"/>
              <a:t>R: 73.97%</a:t>
            </a:r>
          </a:p>
          <a:p>
            <a:pPr lvl="1"/>
            <a:r>
              <a:rPr lang="en-US" sz="2400" dirty="0"/>
              <a:t>Distance-based non-school sampling</a:t>
            </a:r>
          </a:p>
          <a:p>
            <a:pPr lvl="2"/>
            <a:r>
              <a:rPr lang="en-US" sz="2000" b="1" dirty="0"/>
              <a:t>F1: 89.03%</a:t>
            </a:r>
          </a:p>
          <a:p>
            <a:pPr lvl="2"/>
            <a:r>
              <a:rPr lang="en-US" sz="2000" dirty="0"/>
              <a:t>P: 97.38%</a:t>
            </a:r>
          </a:p>
          <a:p>
            <a:pPr lvl="2"/>
            <a:r>
              <a:rPr lang="en-US" sz="2000" dirty="0"/>
              <a:t>R: 82.53%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F7480-9106-7142-531E-A47992A9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72432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CC879-C2F3-8F2E-FA78-F6FD7ED0F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4336A-5688-F0E7-A8EC-E2675929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Precision-recall curve</a:t>
            </a:r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8AE68-3516-A749-D48D-2A1D8ADF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16</a:t>
            </a:fld>
            <a:endParaRPr lang="hr-HR"/>
          </a:p>
        </p:txBody>
      </p:sp>
      <p:pic>
        <p:nvPicPr>
          <p:cNvPr id="8" name="Picture 7" descr="A graph of a graph&#10;&#10;Description automatically generated">
            <a:extLst>
              <a:ext uri="{FF2B5EF4-FFF2-40B4-BE49-F238E27FC236}">
                <a16:creationId xmlns:a16="http://schemas.microsoft.com/office/drawing/2014/main" id="{4105DB23-E867-C44F-CAC2-84DEE2415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39" y="1788451"/>
            <a:ext cx="5960922" cy="447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224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15619-6321-0F96-7D27-5BE53BDC6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F093DBB-8F6C-CDA9-6564-40E17FFE5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39" y="1788451"/>
            <a:ext cx="5960922" cy="44706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A1F0E1-5C48-F9D5-46C4-B5FBBD48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Precision-recall curve</a:t>
            </a:r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01FBC-F013-9F10-31C3-12CF56F5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3816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E369-94CE-E605-6D5D-BAF1E467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F315-DECF-C7F3-E69B-0B503CA19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Dense inference (run newly fine-tuned model on tiles covering the chosen 26 districts)</a:t>
            </a:r>
          </a:p>
          <a:p>
            <a:pPr lvl="1"/>
            <a:endParaRPr lang="hr-H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D901C-56ED-07B7-9D74-3052323A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57167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A271-1EFB-E664-0007-BB69468BA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from last meeting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A39E99-CCEB-B045-9B67-6CBBE019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4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F93DB-799F-7ACC-39BB-C62727AB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2-stage training, fine-tune and eval on </a:t>
            </a:r>
            <a:r>
              <a:rPr lang="en-US" dirty="0" err="1"/>
              <a:t>Anditi</a:t>
            </a:r>
            <a:r>
              <a:rPr lang="en-US" dirty="0"/>
              <a:t> schools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3334E-B9B9-FE66-14E3-0463290F3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2-fold cross-validation</a:t>
            </a:r>
          </a:p>
          <a:p>
            <a:pPr lvl="2"/>
            <a:r>
              <a:rPr lang="en-US" sz="2000" dirty="0"/>
              <a:t>50:50 train/</a:t>
            </a:r>
            <a:r>
              <a:rPr lang="en-US" sz="2000" dirty="0" err="1"/>
              <a:t>val</a:t>
            </a:r>
            <a:r>
              <a:rPr lang="en-US" sz="2000" dirty="0"/>
              <a:t> split of school locations</a:t>
            </a:r>
          </a:p>
          <a:p>
            <a:pPr lvl="2"/>
            <a:r>
              <a:rPr lang="en-US" sz="2000" dirty="0"/>
              <a:t>Add equal number of non-school locations</a:t>
            </a:r>
          </a:p>
          <a:p>
            <a:pPr lvl="3"/>
            <a:r>
              <a:rPr lang="en-US" sz="2000" dirty="0"/>
              <a:t>Sampled randomly throughout Vietnam</a:t>
            </a:r>
          </a:p>
          <a:p>
            <a:pPr lvl="2"/>
            <a:r>
              <a:rPr lang="en-US" sz="2000" dirty="0"/>
              <a:t>Unusually high results – </a:t>
            </a:r>
            <a:r>
              <a:rPr lang="en-US" sz="2000" b="1" dirty="0"/>
              <a:t>F1: 93.91%</a:t>
            </a:r>
          </a:p>
          <a:p>
            <a:pPr lvl="3"/>
            <a:r>
              <a:rPr lang="en-US" sz="2000" dirty="0"/>
              <a:t>In spite of potentially problematic outdated imagery</a:t>
            </a:r>
            <a:endParaRPr lang="hr-H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F8D56-DF6C-70C5-3E26-C4F6FF27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8991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B7306-E99E-37E7-D2F9-8984A4A76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A3C21-EE59-AE2D-6C69-39B85BBF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225D7-052B-BAA4-851A-7161339C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685211" cy="4023360"/>
          </a:xfrm>
        </p:spPr>
        <p:txBody>
          <a:bodyPr>
            <a:normAutofit/>
          </a:bodyPr>
          <a:lstStyle/>
          <a:p>
            <a:pPr lvl="1"/>
            <a:r>
              <a:rPr lang="en-US" sz="2400" b="1" dirty="0"/>
              <a:t>Outdated imagery</a:t>
            </a:r>
          </a:p>
          <a:p>
            <a:pPr lvl="2"/>
            <a:r>
              <a:rPr lang="en-US" sz="2000" dirty="0"/>
              <a:t>Schools visible on Google Maps, </a:t>
            </a:r>
          </a:p>
          <a:p>
            <a:pPr marL="384048" lvl="2" indent="0">
              <a:buNone/>
            </a:pPr>
            <a:r>
              <a:rPr lang="en-US" sz="2000" dirty="0"/>
              <a:t>   but not in ESRI images</a:t>
            </a:r>
          </a:p>
          <a:p>
            <a:pPr lvl="1"/>
            <a:r>
              <a:rPr lang="en-US" sz="2400" dirty="0"/>
              <a:t>Possible solutions:</a:t>
            </a:r>
          </a:p>
          <a:p>
            <a:pPr lvl="2"/>
            <a:r>
              <a:rPr lang="en-US" sz="2000" dirty="0"/>
              <a:t>Urban growth layer</a:t>
            </a:r>
          </a:p>
          <a:p>
            <a:pPr lvl="2"/>
            <a:r>
              <a:rPr lang="en-US" sz="2000" dirty="0"/>
              <a:t>ESRI metadata layer</a:t>
            </a:r>
          </a:p>
          <a:p>
            <a:pPr lvl="2"/>
            <a:r>
              <a:rPr lang="en-US" sz="2000" dirty="0"/>
              <a:t>Combination of the 2 methods</a:t>
            </a:r>
          </a:p>
          <a:p>
            <a:pPr lvl="2"/>
            <a:r>
              <a:rPr lang="en-US" sz="2000" dirty="0"/>
              <a:t>Compressed file size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E0FAD-0B44-9F1A-0BCE-353039EE4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511" y="964762"/>
            <a:ext cx="5239808" cy="49043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B8008-C27A-6942-161E-A8FD42576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93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40D91-AAAF-7DCB-4426-16F7F1112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D5CE-E75D-4769-FA9C-9F1136EA9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81CFD-1C20-16DE-10D1-D0F118BA7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Many schools next to each other</a:t>
            </a:r>
          </a:p>
          <a:p>
            <a:pPr lvl="2"/>
            <a:r>
              <a:rPr lang="en-US" sz="2000" dirty="0"/>
              <a:t>For cross-validation experiments, we do a random 50:50 train/</a:t>
            </a:r>
            <a:r>
              <a:rPr lang="en-US" sz="2000" dirty="0" err="1"/>
              <a:t>val</a:t>
            </a:r>
            <a:r>
              <a:rPr lang="en-US" sz="2000" dirty="0"/>
              <a:t> split</a:t>
            </a:r>
          </a:p>
          <a:p>
            <a:pPr lvl="2"/>
            <a:r>
              <a:rPr lang="en-US" sz="2000" dirty="0"/>
              <a:t>Data leakage – overlapping images get into both splits</a:t>
            </a:r>
          </a:p>
          <a:p>
            <a:pPr lvl="2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FF2F5-DB8B-D4DD-9EB7-6623D6145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5</a:t>
            </a:fld>
            <a:endParaRPr lang="hr-H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3D4D57-B091-3070-64FE-C5561FE59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164" y="3192705"/>
            <a:ext cx="2902527" cy="29025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3A3EA1-54E0-69B1-3C17-72F9DB4E0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309" y="3192704"/>
            <a:ext cx="2902527" cy="290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50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1DBB1-53B3-B932-3067-2068D71D6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7445-57C1-A56B-CF3D-CC4F3EB95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13144-0623-9FEE-C589-2763E6F58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Distinct appearance</a:t>
            </a:r>
          </a:p>
          <a:p>
            <a:pPr lvl="2"/>
            <a:r>
              <a:rPr lang="en-US" sz="2000" dirty="0"/>
              <a:t>Images from different regions have large variations in appearance</a:t>
            </a:r>
            <a:endParaRPr lang="hr-H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BF1C6E-302C-376B-C3B6-EB89900DC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0" y="3097454"/>
            <a:ext cx="3056709" cy="3056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4ED2C6-CD7C-1AAD-CC51-36DD0E51F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125" y="3097453"/>
            <a:ext cx="3056709" cy="30567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B46222-187B-8DA9-5BDB-A3BCB1612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931" y="3097452"/>
            <a:ext cx="3056709" cy="30567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E7329-31BD-CA31-AA24-1D5C234F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6566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15C30-56BA-C3B6-8E0B-A8EB948C2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03BFC-B5B7-74EB-2820-3181C984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split by clusters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D8B0-CF6C-6302-B60A-13A6C596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More realistic results</a:t>
            </a:r>
          </a:p>
          <a:p>
            <a:pPr lvl="2"/>
            <a:r>
              <a:rPr lang="en-US" sz="2000" b="1" dirty="0"/>
              <a:t>F1: 81.55%</a:t>
            </a:r>
          </a:p>
          <a:p>
            <a:pPr lvl="2"/>
            <a:r>
              <a:rPr lang="en-US" sz="2000" dirty="0"/>
              <a:t>P: 95.94%</a:t>
            </a:r>
          </a:p>
          <a:p>
            <a:pPr lvl="2"/>
            <a:r>
              <a:rPr lang="en-US" sz="2000" dirty="0"/>
              <a:t>R: 73.97%</a:t>
            </a:r>
          </a:p>
          <a:p>
            <a:pPr lvl="1"/>
            <a:endParaRPr lang="hr-H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65F1B9-3FD7-6317-1F50-F11400ADF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538" y="845480"/>
            <a:ext cx="4494823" cy="51670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DE7E0-CC03-391D-0B0F-CE3D402A8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1658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125F-34C2-2B9C-E2AD-A7CA4F5F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contributions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D52B-2AD7-F69D-51F8-5F547E5D1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4538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C444-8CC4-0E80-3D2D-D5EC28A4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F0740-0D14-E12E-7AD0-417BC6EC8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Previously:</a:t>
            </a:r>
          </a:p>
          <a:p>
            <a:pPr lvl="2"/>
            <a:r>
              <a:rPr lang="en-US" sz="2000" dirty="0"/>
              <a:t>Non-schools sampled throughout Vietnam</a:t>
            </a:r>
          </a:p>
          <a:p>
            <a:pPr lvl="2"/>
            <a:r>
              <a:rPr lang="en-US" sz="2000" dirty="0"/>
              <a:t>Non-schools have no connection to the splits’ schools</a:t>
            </a:r>
          </a:p>
          <a:p>
            <a:pPr marL="384048" lvl="2" indent="0">
              <a:buNone/>
            </a:pPr>
            <a:endParaRPr lang="en-US" sz="2000" dirty="0"/>
          </a:p>
          <a:p>
            <a:pPr lvl="1"/>
            <a:r>
              <a:rPr lang="en-US" sz="2400" b="1" dirty="0"/>
              <a:t>Distance-based non-school sampling</a:t>
            </a:r>
          </a:p>
          <a:p>
            <a:pPr lvl="2"/>
            <a:r>
              <a:rPr lang="en-US" sz="2000" dirty="0"/>
              <a:t>Sample non-schools based on distance from schools</a:t>
            </a:r>
          </a:p>
          <a:p>
            <a:pPr lvl="2"/>
            <a:r>
              <a:rPr lang="en-US" sz="2000" b="1" dirty="0"/>
              <a:t>Goal: </a:t>
            </a:r>
            <a:r>
              <a:rPr lang="en-US" sz="2000" dirty="0"/>
              <a:t>train model only on non-school images geographically close to corresponding school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1306B-8766-C16E-9C10-BAC37545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014019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197</TotalTime>
  <Words>368</Words>
  <Application>Microsoft Office PowerPoint</Application>
  <PresentationFormat>Widescreen</PresentationFormat>
  <Paragraphs>91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Calibri</vt:lpstr>
      <vt:lpstr>Calibri Light</vt:lpstr>
      <vt:lpstr>Cambria Math</vt:lpstr>
      <vt:lpstr>Retrospect</vt:lpstr>
      <vt:lpstr>School mapping in ESRI imagery</vt:lpstr>
      <vt:lpstr>Recap from last meeting</vt:lpstr>
      <vt:lpstr>2-stage training, fine-tune and eval on Anditi schools</vt:lpstr>
      <vt:lpstr>Potential problems</vt:lpstr>
      <vt:lpstr>Potential problems</vt:lpstr>
      <vt:lpstr>Potential problems</vt:lpstr>
      <vt:lpstr>Solution – split by clusters</vt:lpstr>
      <vt:lpstr>New contributions</vt:lpstr>
      <vt:lpstr>Non-school sampling</vt:lpstr>
      <vt:lpstr>Distance-based non-school sampling</vt:lpstr>
      <vt:lpstr>Distance-based non-school sampling</vt:lpstr>
      <vt:lpstr>Distance-based non-school sampling</vt:lpstr>
      <vt:lpstr>Distance-based non-school sampling</vt:lpstr>
      <vt:lpstr>Distance-based non-school sampling</vt:lpstr>
      <vt:lpstr>Results comparison</vt:lpstr>
      <vt:lpstr>Precision-recall curve</vt:lpstr>
      <vt:lpstr>Precision-recall curve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Jambrovic</dc:creator>
  <cp:lastModifiedBy>Dominik Jambrovic</cp:lastModifiedBy>
  <cp:revision>7</cp:revision>
  <dcterms:created xsi:type="dcterms:W3CDTF">2024-10-22T16:37:25Z</dcterms:created>
  <dcterms:modified xsi:type="dcterms:W3CDTF">2024-10-23T21:42:22Z</dcterms:modified>
</cp:coreProperties>
</file>

<file path=docProps/thumbnail.jpeg>
</file>